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05" r:id="rId3"/>
    <p:sldId id="302" r:id="rId4"/>
    <p:sldId id="272" r:id="rId5"/>
    <p:sldId id="304" r:id="rId6"/>
    <p:sldId id="307" r:id="rId7"/>
    <p:sldId id="309" r:id="rId8"/>
    <p:sldId id="282" r:id="rId9"/>
    <p:sldId id="310" r:id="rId10"/>
    <p:sldId id="276" r:id="rId11"/>
    <p:sldId id="261" r:id="rId12"/>
    <p:sldId id="311" r:id="rId13"/>
    <p:sldId id="288" r:id="rId14"/>
    <p:sldId id="306" r:id="rId15"/>
    <p:sldId id="312" r:id="rId16"/>
    <p:sldId id="289" r:id="rId17"/>
    <p:sldId id="313" r:id="rId18"/>
    <p:sldId id="303" r:id="rId19"/>
    <p:sldId id="258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3"/>
    <p:restoredTop sz="94617"/>
  </p:normalViewPr>
  <p:slideViewPr>
    <p:cSldViewPr snapToGrid="0" snapToObjects="1">
      <p:cViewPr>
        <p:scale>
          <a:sx n="89" d="100"/>
          <a:sy n="89" d="100"/>
        </p:scale>
        <p:origin x="-12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liked the slide of all the contrasting results -- this is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 up the problem -- so be sure to state it clearly. I think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pause for a moment here 'we have contrasting results of whether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spring is increasing or decreasing and why, but we critically need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answer to this to forecast future [productivity, ecosystems, forests,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communities... take your pick].' Then you can say, 'one issue is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papers focus on only one driver, but multiple factors drive false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so we wanted to address this.'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Verbally define your dots and lines ('circles and lines represent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plus XX% uncertainty intervals from our Bayesian model') in the mu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4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not call FRAEXC divergence from the others species' trends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dichotomy -- I would call it more a difference or just that it diverges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general trend of the other species or such.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6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39.jpeg"/><Relationship Id="rId9" Type="http://schemas.openxmlformats.org/officeDocument/2006/relationships/image" Target="../media/image29.png"/><Relationship Id="rId10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openxmlformats.org/officeDocument/2006/relationships/image" Target="../media/image19.tif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e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974C36-D4EF-8945-988B-CA3DBB8B4496}"/>
              </a:ext>
            </a:extLst>
          </p:cNvPr>
          <p:cNvSpPr txBox="1"/>
          <p:nvPr/>
        </p:nvSpPr>
        <p:spPr>
          <a:xfrm>
            <a:off x="7761560" y="527190"/>
            <a:ext cx="41016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Mean spring temperature and distance from the coast were the strongest predictors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climate change complicates things…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6A6691-1954-DD41-A61D-A00EE4ACEDA3}"/>
              </a:ext>
            </a:extLst>
          </p:cNvPr>
          <p:cNvSpPr/>
          <p:nvPr/>
        </p:nvSpPr>
        <p:spPr>
          <a:xfrm>
            <a:off x="229835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00EB142-092E-8748-B729-1BAE6A555E6B}"/>
              </a:ext>
            </a:extLst>
          </p:cNvPr>
          <p:cNvSpPr/>
          <p:nvPr/>
        </p:nvSpPr>
        <p:spPr>
          <a:xfrm>
            <a:off x="484796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8CC087-B835-A449-9B3C-FC14B3365ED9}"/>
              </a:ext>
            </a:extLst>
          </p:cNvPr>
          <p:cNvSpPr/>
          <p:nvPr/>
        </p:nvSpPr>
        <p:spPr>
          <a:xfrm>
            <a:off x="4794422" y="4866198"/>
            <a:ext cx="91655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3868" y="78348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401A74-ED77-B94A-81DE-24B154DF59E4}"/>
              </a:ext>
            </a:extLst>
          </p:cNvPr>
          <p:cNvSpPr txBox="1"/>
          <p:nvPr/>
        </p:nvSpPr>
        <p:spPr>
          <a:xfrm>
            <a:off x="539705" y="1491375"/>
            <a:ext cx="39541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trends in direction across species for each predictor, except </a:t>
            </a:r>
            <a:r>
              <a:rPr lang="en-US" sz="2400" dirty="0">
                <a:solidFill>
                  <a:srgbClr val="C00000"/>
                </a:solidFill>
              </a:rPr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 in magnitude across species, especially </a:t>
            </a:r>
            <a:r>
              <a:rPr lang="en-US" sz="2400" dirty="0">
                <a:solidFill>
                  <a:srgbClr val="C00000"/>
                </a:solidFill>
              </a:rPr>
              <a:t>mean spring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Greater differences </a:t>
            </a:r>
            <a:r>
              <a:rPr lang="en-US" sz="2400" dirty="0"/>
              <a:t>in risk between early-</a:t>
            </a:r>
            <a:r>
              <a:rPr lang="en-US" sz="2400" dirty="0" err="1"/>
              <a:t>leafout</a:t>
            </a:r>
            <a:r>
              <a:rPr lang="en-US" sz="2400" dirty="0"/>
              <a:t> species and late-</a:t>
            </a:r>
            <a:r>
              <a:rPr lang="en-US" sz="2400" dirty="0" err="1"/>
              <a:t>leafout</a:t>
            </a:r>
            <a:r>
              <a:rPr lang="en-US" sz="24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3" y="3160380"/>
            <a:ext cx="5101237" cy="3400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455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 spring temperature and distance from the coast are the strongest predictors for false spring risk</a:t>
            </a:r>
          </a:p>
          <a:p>
            <a:endParaRPr lang="en-US" dirty="0"/>
          </a:p>
          <a:p>
            <a:r>
              <a:rPr lang="en-US" dirty="0"/>
              <a:t>Climate change complicates forecasting and reshapes </a:t>
            </a:r>
            <a:r>
              <a:rPr lang="en-US" dirty="0" smtClean="0"/>
              <a:t>predictors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Species-level variation in risk is magnified after climate </a:t>
            </a:r>
            <a:r>
              <a:rPr lang="en-US" dirty="0" smtClean="0"/>
              <a:t>change</a:t>
            </a:r>
          </a:p>
          <a:p>
            <a:endParaRPr lang="en-US" dirty="0" smtClean="0"/>
          </a:p>
          <a:p>
            <a:r>
              <a:rPr lang="en-US" dirty="0" smtClean="0"/>
              <a:t>Space and time really matter!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6" y="281211"/>
            <a:ext cx="4806388" cy="2879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66274" y="3299887"/>
            <a:ext cx="4119560" cy="27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306A04-712F-BB49-A935-56F4696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b="1">
                <a:solidFill>
                  <a:schemeClr val="accent5"/>
                </a:solidFill>
                <a:latin typeface="Avenir Book" panose="02000503020000020003" pitchFamily="2" charset="0"/>
              </a:rPr>
              <a:t>What is a false spring?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4912F5-23EA-4449-AC87-C57B866C1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Autofit/>
          </a:bodyPr>
          <a:lstStyle/>
          <a:p>
            <a:r>
              <a:rPr lang="en-US" sz="2400" dirty="0"/>
              <a:t>Freezing temperatures following a warm period</a:t>
            </a:r>
          </a:p>
          <a:p>
            <a:r>
              <a:rPr lang="en-US" sz="2400" dirty="0"/>
              <a:t>Typically in early spring, after dormancy is released</a:t>
            </a:r>
          </a:p>
          <a:p>
            <a:r>
              <a:rPr lang="en-US" sz="2400" dirty="0"/>
              <a:t>Can be very damaging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611" y="643467"/>
            <a:ext cx="4017072" cy="5410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22A891-F76C-1347-9C50-E9BED24FD4A5}"/>
              </a:ext>
            </a:extLst>
          </p:cNvPr>
          <p:cNvSpPr txBox="1"/>
          <p:nvPr/>
        </p:nvSpPr>
        <p:spPr>
          <a:xfrm>
            <a:off x="8940184" y="6053666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 et al, 2007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A2824EB-89FB-544E-88E2-927886AA9171}"/>
              </a:ext>
            </a:extLst>
          </p:cNvPr>
          <p:cNvSpPr/>
          <p:nvPr/>
        </p:nvSpPr>
        <p:spPr>
          <a:xfrm>
            <a:off x="6414611" y="3429000"/>
            <a:ext cx="4017072" cy="2624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al.</a:t>
            </a:r>
            <a:r>
              <a:rPr lang="en-US" dirty="0"/>
              <a:t>,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05" y="2370133"/>
            <a:ext cx="854319" cy="854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E86D62E-EBFC-4344-BE65-D688B719C915}"/>
              </a:ext>
            </a:extLst>
          </p:cNvPr>
          <p:cNvSpPr txBox="1"/>
          <p:nvPr/>
        </p:nvSpPr>
        <p:spPr>
          <a:xfrm>
            <a:off x="3870305" y="20421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-2.2ºC</a:t>
            </a:r>
          </a:p>
        </p:txBody>
      </p:sp>
    </p:spTree>
    <p:extLst>
      <p:ext uri="{BB962C8B-B14F-4D97-AF65-F5344CB8AC3E}">
        <p14:creationId xmlns:p14="http://schemas.microsoft.com/office/powerpoint/2010/main" val="422082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632" y="0"/>
            <a:ext cx="4238368" cy="4263081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0" y="5918885"/>
            <a:ext cx="5025082" cy="93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198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xmlns="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95"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7" t="13121"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xmlns="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6" r="39504"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:a16="http://schemas.microsoft.com/office/drawing/2014/main" xmlns="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474"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:a16="http://schemas.microsoft.com/office/drawing/2014/main" xmlns="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:a16="http://schemas.microsoft.com/office/drawing/2014/main" xmlns="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:a16="http://schemas.microsoft.com/office/drawing/2014/main" xmlns="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290486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8794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166918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48061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 smtClean="0">
                <a:solidFill>
                  <a:schemeClr val="tx2"/>
                </a:solidFill>
                <a:latin typeface="Avenir Book" panose="02000503020000020003" pitchFamily="2" charset="0"/>
              </a:rPr>
              <a:t>timing of life history events</a:t>
            </a:r>
            <a:endParaRPr lang="en-US" sz="28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</a:t>
            </a:r>
            <a:r>
              <a:rPr lang="en-US" sz="4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Spring: </a:t>
            </a:r>
            <a:r>
              <a:rPr lang="en-US" sz="3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xmlns="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xmlns="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89" t="28128" r="19945" b="20562"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004" y="2360469"/>
            <a:ext cx="854319" cy="854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2824EB-89FB-544E-88E2-927886AA9171}"/>
              </a:ext>
            </a:extLst>
          </p:cNvPr>
          <p:cNvSpPr/>
          <p:nvPr/>
        </p:nvSpPr>
        <p:spPr>
          <a:xfrm>
            <a:off x="4113203" y="3960324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08145" y="2443164"/>
            <a:ext cx="8707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1984</a:t>
            </a:r>
            <a:endParaRPr lang="en-US" sz="2400" b="1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:a16="http://schemas.microsoft.com/office/drawing/2014/main" xmlns="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494" t="37480" r="22555" b="6772"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B4E0B57F-D665-4748-8712-22DFA0EFD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2888" y="537429"/>
            <a:ext cx="6276677" cy="596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810857C-22D5-3C40-8AD7-FC1C86FC11F5}"/>
              </a:ext>
            </a:extLst>
          </p:cNvPr>
          <p:cNvSpPr/>
          <p:nvPr/>
        </p:nvSpPr>
        <p:spPr>
          <a:xfrm>
            <a:off x="6450227" y="1149178"/>
            <a:ext cx="1865870" cy="4188941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DF9003-C2A4-3E41-96C2-87F007A80BA8}"/>
              </a:ext>
            </a:extLst>
          </p:cNvPr>
          <p:cNvSpPr/>
          <p:nvPr/>
        </p:nvSpPr>
        <p:spPr>
          <a:xfrm>
            <a:off x="8423149" y="1149178"/>
            <a:ext cx="1865870" cy="4188941"/>
          </a:xfrm>
          <a:prstGeom prst="rect">
            <a:avLst/>
          </a:prstGeom>
          <a:solidFill>
            <a:srgbClr val="C0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:a16="http://schemas.microsoft.com/office/drawing/2014/main" xmlns="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690688"/>
            <a:ext cx="4885039" cy="3785330"/>
          </a:xfrm>
        </p:spPr>
        <p:txBody>
          <a:bodyPr>
            <a:no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NAO index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Space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7" y="204003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xmlns="" id="{6159BD2B-CEEA-A646-BED6-7CC7A988F487}"/>
              </a:ext>
            </a:extLst>
          </p:cNvPr>
          <p:cNvSpPr/>
          <p:nvPr/>
        </p:nvSpPr>
        <p:spPr>
          <a:xfrm rot="10800000">
            <a:off x="5762367" y="2003074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xmlns="" id="{505BDAF2-1141-9C44-91AA-3B258D6708D0}"/>
              </a:ext>
            </a:extLst>
          </p:cNvPr>
          <p:cNvSpPr/>
          <p:nvPr/>
        </p:nvSpPr>
        <p:spPr>
          <a:xfrm>
            <a:off x="5762366" y="2864787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xmlns="" id="{7FE6461F-5454-8043-A8EF-8DAED5D35DCE}"/>
              </a:ext>
            </a:extLst>
          </p:cNvPr>
          <p:cNvSpPr/>
          <p:nvPr/>
        </p:nvSpPr>
        <p:spPr>
          <a:xfrm>
            <a:off x="5762366" y="3819615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F1292CCA-E289-064A-885B-39D7454AEA5A}"/>
              </a:ext>
            </a:extLst>
          </p:cNvPr>
          <p:cNvSpPr/>
          <p:nvPr/>
        </p:nvSpPr>
        <p:spPr>
          <a:xfrm rot="10800000">
            <a:off x="5762365" y="4684620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A8E731-D129-E744-8C52-FC07960ACD6A}"/>
              </a:ext>
            </a:extLst>
          </p:cNvPr>
          <p:cNvSpPr/>
          <p:nvPr/>
        </p:nvSpPr>
        <p:spPr>
          <a:xfrm>
            <a:off x="5762365" y="5693561"/>
            <a:ext cx="333633" cy="12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381961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4730736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5641857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2884913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5" name="Multiply 4"/>
          <p:cNvSpPr/>
          <p:nvPr/>
        </p:nvSpPr>
        <p:spPr>
          <a:xfrm>
            <a:off x="6967535" y="1968872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967536" y="278390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6967536" y="3717660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967536" y="4629014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6967536" y="563734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 animBg="1"/>
      <p:bldP spid="10" grpId="0" animBg="1"/>
      <p:bldP spid="11" grpId="0" animBg="1"/>
      <p:bldP spid="12" grpId="0" animBg="1"/>
      <p:bldP spid="15" grpId="0" animBg="1"/>
      <p:bldP spid="13" grpId="1"/>
      <p:bldP spid="14" grpId="1"/>
      <p:bldP spid="16" grpId="1"/>
      <p:bldP spid="17" grpId="1"/>
      <p:bldP spid="5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8261</TotalTime>
  <Words>588</Words>
  <Application>Microsoft Macintosh PowerPoint</Application>
  <PresentationFormat>Widescreen</PresentationFormat>
  <Paragraphs>137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Avenir Book</vt:lpstr>
      <vt:lpstr>Calibri</vt:lpstr>
      <vt:lpstr>Calibri Light</vt:lpstr>
      <vt:lpstr>Helvetica</vt:lpstr>
      <vt:lpstr>Helvetica Neue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What is a false spring?</vt:lpstr>
      <vt:lpstr>False spring defined as -5ºC</vt:lpstr>
      <vt:lpstr>PowerPoint Presentation</vt:lpstr>
      <vt:lpstr>PowerPoint Presentation</vt:lpstr>
      <vt:lpstr>PHENOLOGY USES MULTIPLE CUES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23</cp:revision>
  <dcterms:created xsi:type="dcterms:W3CDTF">2020-02-11T21:48:32Z</dcterms:created>
  <dcterms:modified xsi:type="dcterms:W3CDTF">2020-02-17T17:20:08Z</dcterms:modified>
</cp:coreProperties>
</file>